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14"/>
  </p:notesMasterIdLst>
  <p:sldIdLst>
    <p:sldId id="256" r:id="rId4"/>
    <p:sldId id="259" r:id="rId5"/>
    <p:sldId id="257" r:id="rId6"/>
    <p:sldId id="258" r:id="rId7"/>
    <p:sldId id="260" r:id="rId8"/>
    <p:sldId id="261" r:id="rId9"/>
    <p:sldId id="262" r:id="rId10"/>
    <p:sldId id="263" r:id="rId11"/>
    <p:sldId id="265" r:id="rId12"/>
    <p:sldId id="266" r:id="rId1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 autoAdjust="0"/>
    <p:restoredTop sz="94675" autoAdjust="0"/>
  </p:normalViewPr>
  <p:slideViewPr>
    <p:cSldViewPr>
      <p:cViewPr varScale="1">
        <p:scale>
          <a:sx n="111" d="100"/>
          <a:sy n="111" d="100"/>
        </p:scale>
        <p:origin x="-1614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B4A109-8281-46D4-943B-601ABBF1B7F7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F6F40F-0EB8-4F52-BC82-C12EA14407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5605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0836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817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01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9751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6901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166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887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2502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001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89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3679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F2AB3-71CA-435C-A459-75D9C3191502}" type="datetimeFigureOut">
              <a:rPr lang="fr-FR" smtClean="0"/>
              <a:t>28/02/2020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FA9F8-FA21-47A6-9B62-D368381AE8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99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5.xml"/><Relationship Id="rId7" Type="http://schemas.openxmlformats.org/officeDocument/2006/relationships/slide" Target="slide8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slide" Target="slide4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5.png"/><Relationship Id="rId3" Type="http://schemas.openxmlformats.org/officeDocument/2006/relationships/image" Target="../media/image19.png"/><Relationship Id="rId7" Type="http://schemas.microsoft.com/office/2007/relationships/hdphoto" Target="../media/hdphoto5.wdp"/><Relationship Id="rId12" Type="http://schemas.openxmlformats.org/officeDocument/2006/relationships/slide" Target="slide4.xml"/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1.xml"/><Relationship Id="rId6" Type="http://schemas.openxmlformats.org/officeDocument/2006/relationships/image" Target="../media/image21.png"/><Relationship Id="rId11" Type="http://schemas.openxmlformats.org/officeDocument/2006/relationships/image" Target="../media/image24.png"/><Relationship Id="rId5" Type="http://schemas.microsoft.com/office/2007/relationships/hdphoto" Target="../media/hdphoto4.wdp"/><Relationship Id="rId10" Type="http://schemas.openxmlformats.org/officeDocument/2006/relationships/image" Target="../media/image23.png"/><Relationship Id="rId4" Type="http://schemas.openxmlformats.org/officeDocument/2006/relationships/image" Target="../media/image20.png"/><Relationship Id="rId9" Type="http://schemas.microsoft.com/office/2007/relationships/hdphoto" Target="../media/hdphoto6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4.png"/><Relationship Id="rId3" Type="http://schemas.openxmlformats.org/officeDocument/2006/relationships/slide" Target="slide10.xml"/><Relationship Id="rId7" Type="http://schemas.openxmlformats.org/officeDocument/2006/relationships/image" Target="../media/image30.png"/><Relationship Id="rId12" Type="http://schemas.openxmlformats.org/officeDocument/2006/relationships/image" Target="../media/image33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11" Type="http://schemas.microsoft.com/office/2007/relationships/hdphoto" Target="../media/hdphoto8.wdp"/><Relationship Id="rId5" Type="http://schemas.openxmlformats.org/officeDocument/2006/relationships/image" Target="../media/image28.png"/><Relationship Id="rId10" Type="http://schemas.openxmlformats.org/officeDocument/2006/relationships/image" Target="../media/image32.png"/><Relationship Id="rId4" Type="http://schemas.openxmlformats.org/officeDocument/2006/relationships/image" Target="../media/image27.png"/><Relationship Id="rId9" Type="http://schemas.microsoft.com/office/2007/relationships/hdphoto" Target="../media/hdphoto7.wdp"/><Relationship Id="rId1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55576" y="332656"/>
            <a:ext cx="7272808" cy="2232248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>
            <a:normAutofit fontScale="90000"/>
          </a:bodyPr>
          <a:lstStyle/>
          <a:p>
            <a:r>
              <a:rPr lang="fr-FR" sz="8800" b="1" dirty="0" smtClean="0">
                <a:ln w="31550" cmpd="sng">
                  <a:solidFill>
                    <a:schemeClr val="accent6"/>
                  </a:solidFill>
                  <a:prstDash val="solid"/>
                </a:ln>
                <a:solidFill>
                  <a:schemeClr val="accent4">
                    <a:lumMod val="50000"/>
                  </a:schemeClr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latin typeface="Algerian" panose="04020705040A02060702" pitchFamily="82" charset="0"/>
              </a:rPr>
              <a:t>Les Jeux Vidéo</a:t>
            </a:r>
            <a:endParaRPr lang="fr-FR" sz="8800" b="1" dirty="0">
              <a:ln w="31550" cmpd="sng">
                <a:solidFill>
                  <a:schemeClr val="accent6"/>
                </a:solidFill>
                <a:prstDash val="solid"/>
              </a:ln>
              <a:solidFill>
                <a:schemeClr val="accent4">
                  <a:lumMod val="50000"/>
                </a:schemeClr>
              </a:solidFill>
              <a:effectLst>
                <a:glow rad="228600">
                  <a:schemeClr val="accent5">
                    <a:satMod val="175000"/>
                    <a:alpha val="40000"/>
                  </a:schemeClr>
                </a:glow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128896" y="5515454"/>
            <a:ext cx="6120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 smtClean="0">
                <a:ln w="10541" cmpd="sng">
                  <a:solidFill>
                    <a:srgbClr val="FF0000"/>
                  </a:solidFill>
                  <a:prstDash val="solid"/>
                </a:ln>
                <a:latin typeface="Chiller" panose="04020404031007020602" pitchFamily="82" charset="0"/>
              </a:rPr>
              <a:t>Crouzet Gabriel et Torrenti Sylvain</a:t>
            </a:r>
            <a:endParaRPr lang="fr-FR" sz="3200" b="1" dirty="0">
              <a:ln w="10541" cmpd="sng">
                <a:solidFill>
                  <a:srgbClr val="FF0000"/>
                </a:solidFill>
                <a:prstDash val="solid"/>
              </a:ln>
              <a:latin typeface="Chiller" panose="04020404031007020602" pitchFamily="82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7020272" y="6455944"/>
            <a:ext cx="1750362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fr-FR" sz="12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Bauhaus 93" panose="04030905020B02020C02" pitchFamily="82" charset="0"/>
              </a:rPr>
              <a:t>Teemo production</a:t>
            </a:r>
            <a:r>
              <a:rPr lang="fr-FR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Bauhaus 93" panose="04030905020B02020C02" pitchFamily="82" charset="0"/>
              </a:rPr>
              <a:t>® </a:t>
            </a:r>
            <a:endParaRPr lang="fr-FR" b="1" dirty="0">
              <a:ln w="50800"/>
              <a:solidFill>
                <a:schemeClr val="bg1">
                  <a:shade val="50000"/>
                </a:schemeClr>
              </a:solidFill>
              <a:latin typeface="Bauhaus 93" panose="04030905020B02020C02" pitchFamily="82" charset="0"/>
            </a:endParaRPr>
          </a:p>
        </p:txBody>
      </p:sp>
      <p:pic>
        <p:nvPicPr>
          <p:cNvPr id="6" name="Image 5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456" y="6420612"/>
            <a:ext cx="404664" cy="40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28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07504" y="1750164"/>
            <a:ext cx="388843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lgerian" panose="04020705040A02060702" pitchFamily="82" charset="0"/>
              </a:rPr>
              <a:t>Merci ! Pour votre </a:t>
            </a:r>
          </a:p>
          <a:p>
            <a:r>
              <a:rPr lang="fr-FR" sz="4800" b="1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lgerian" panose="04020705040A02060702" pitchFamily="82" charset="0"/>
              </a:rPr>
              <a:t>attention</a:t>
            </a:r>
            <a:endParaRPr lang="fr-FR" sz="4800" b="1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lgerian" panose="04020705040A02060702" pitchFamily="82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797152"/>
            <a:ext cx="2283237" cy="211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663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" y="1387537"/>
            <a:ext cx="4569864" cy="2927315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062788" y="1103465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fr-FR" sz="24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Pong</a:t>
            </a:r>
            <a:r>
              <a:rPr lang="fr-FR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fr-FR" sz="2400" b="1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1972</a:t>
            </a:r>
            <a:endParaRPr lang="fr-FR" sz="2400" b="1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0" y="2204864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2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Le </a:t>
            </a:r>
            <a:r>
              <a:rPr lang="fr-FR" sz="2400"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tout premier jeu vidéo à rencontrer un véritable succès </a:t>
            </a:r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commercial.</a:t>
            </a:r>
            <a:endParaRPr lang="fr-FR" sz="24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040405" y="5445224"/>
            <a:ext cx="5293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Binaire ,TTL</a:t>
            </a:r>
            <a:endParaRPr lang="fr-FR" sz="24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2" name="Image 1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245" y="6410123"/>
            <a:ext cx="432048" cy="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30885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687616" y="-11600"/>
            <a:ext cx="3456384" cy="4448712"/>
          </a:xfrm>
        </p:spPr>
        <p:txBody>
          <a:bodyPr>
            <a:normAutofit/>
          </a:bodyPr>
          <a:lstStyle/>
          <a:p>
            <a:r>
              <a:rPr lang="fr-FR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lgerian" panose="04020705040A02060702" pitchFamily="82" charset="0"/>
              </a:rPr>
              <a:t>Que vous évoque un jeu vidéo?</a:t>
            </a:r>
            <a:endParaRPr lang="fr-FR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rgbClr val="FFFF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82933" y="121620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539046" y="3600397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1223628" y="836711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Aspect Ludique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1018937" y="2135823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Retour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visuel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806857" y="3036236"/>
            <a:ext cx="3456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Dispositif</a:t>
            </a:r>
            <a:r>
              <a:rPr lang="fr-FR" dirty="0" smtClean="0"/>
              <a:t>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informatique(ordinateur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,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console…)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439652" y="5538427"/>
            <a:ext cx="2664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Educatif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51620" y="573325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1058157" y="4665474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Périphériques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915816" y="1844824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3111113" y="1465329"/>
            <a:ext cx="2304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Licence/studio</a:t>
            </a:r>
          </a:p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(Blizzard, Riot 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148064" y="4972985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5292080" y="4681796"/>
            <a:ext cx="2664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Les</a:t>
            </a:r>
            <a:r>
              <a:rPr lang="fr-FR" dirty="0" smtClean="0"/>
              <a:t> </a:t>
            </a:r>
            <a:r>
              <a:rPr lang="fr-FR" sz="2400" b="1" dirty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années</a:t>
            </a:r>
            <a:r>
              <a:rPr lang="fr-FR" dirty="0" smtClean="0"/>
              <a:t> </a:t>
            </a:r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80</a:t>
            </a:r>
          </a:p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(bornes d’arcade…)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19" name="Image 18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466" y="6318448"/>
            <a:ext cx="539552" cy="5395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Rectangle 19"/>
          <p:cNvSpPr/>
          <p:nvPr/>
        </p:nvSpPr>
        <p:spPr>
          <a:xfrm>
            <a:off x="4191233" y="4077072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4338228" y="3882243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2400" b="1" dirty="0" smtClean="0">
                <a:ln w="18415" cmpd="sng">
                  <a:solidFill>
                    <a:schemeClr val="tx2">
                      <a:lumMod val="50000"/>
                    </a:schemeClr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Compétitif</a:t>
            </a:r>
            <a:endParaRPr lang="fr-FR" sz="2400" b="1" dirty="0">
              <a:ln w="18415" cmpd="sng">
                <a:solidFill>
                  <a:schemeClr val="tx2">
                    <a:lumMod val="50000"/>
                  </a:schemeClr>
                </a:solidFill>
                <a:prstDash val="solid"/>
              </a:ln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2177748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4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15616" y="980728"/>
            <a:ext cx="674803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60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lgerian" panose="04020705040A02060702" pitchFamily="82" charset="0"/>
              </a:rPr>
              <a:t>Concevoir un </a:t>
            </a:r>
            <a:r>
              <a:rPr lang="fr-FR" sz="6000" b="1" dirty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lgerian" panose="04020705040A02060702" pitchFamily="82" charset="0"/>
              </a:rPr>
              <a:t>jeu </a:t>
            </a:r>
            <a:r>
              <a:rPr lang="fr-FR" sz="60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lgerian" panose="04020705040A02060702" pitchFamily="82" charset="0"/>
              </a:rPr>
              <a:t>vidéo ?</a:t>
            </a:r>
            <a:endParaRPr lang="fr-FR" sz="6000" b="1" dirty="0">
              <a:ln w="31550" cmpd="sng">
                <a:gradFill>
                  <a:gsLst>
                    <a:gs pos="25000">
                      <a:schemeClr val="accent1">
                        <a:shade val="25000"/>
                        <a:satMod val="190000"/>
                      </a:schemeClr>
                    </a:gs>
                    <a:gs pos="80000">
                      <a:schemeClr val="accent1">
                        <a:tint val="75000"/>
                        <a:satMod val="19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rgbClr val="FFFFFF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66869" y="448849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1547664" y="4257663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Budget</a:t>
            </a:r>
            <a:endParaRPr lang="fr-FR" sz="2400" b="1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7585" y="4488496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3268" y="4403501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4412301" y="4221088"/>
            <a:ext cx="26084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400" b="1" spc="50" dirty="0" smtClean="0">
                <a:ln w="12700" cmpd="sng">
                  <a:solidFill>
                    <a:srgbClr val="F79646">
                      <a:satMod val="120000"/>
                      <a:shade val="80000"/>
                    </a:srgbClr>
                  </a:solidFill>
                  <a:prstDash val="solid"/>
                </a:ln>
                <a:solidFill>
                  <a:srgbClr val="F79646">
                    <a:tint val="1000"/>
                  </a:srgbClr>
                </a:solidFill>
                <a:effectLst>
                  <a:glow rad="53100">
                    <a:srgbClr val="F79646">
                      <a:satMod val="180000"/>
                      <a:alpha val="3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Différents métiers</a:t>
            </a:r>
            <a:endParaRPr lang="fr-FR" sz="2400" b="1" spc="50" dirty="0">
              <a:ln w="12700" cmpd="sng">
                <a:solidFill>
                  <a:srgbClr val="F79646">
                    <a:satMod val="120000"/>
                    <a:shade val="80000"/>
                  </a:srgbClr>
                </a:solidFill>
                <a:prstDash val="solid"/>
              </a:ln>
              <a:solidFill>
                <a:srgbClr val="F79646">
                  <a:tint val="1000"/>
                </a:srgbClr>
              </a:solidFill>
              <a:effectLst>
                <a:glow rad="53100">
                  <a:srgbClr val="F79646">
                    <a:satMod val="180000"/>
                    <a:alpha val="3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3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704" y="4440078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1115616" y="5467886"/>
            <a:ext cx="72008" cy="72008"/>
          </a:xfrm>
          <a:prstGeom prst="rect">
            <a:avLst/>
          </a:prstGeom>
          <a:solidFill>
            <a:srgbClr val="4F81BD">
              <a:alpha val="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46316" y="5237053"/>
            <a:ext cx="22829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 code adapté</a:t>
            </a:r>
            <a:endParaRPr lang="fr-FR" sz="2400" dirty="0"/>
          </a:p>
        </p:txBody>
      </p:sp>
      <p:pic>
        <p:nvPicPr>
          <p:cNvPr id="14" name="Picture 2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4774" y="5443057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165" y="5467886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4894164" y="5258391"/>
            <a:ext cx="16446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 étapes</a:t>
            </a:r>
            <a:endParaRPr lang="fr-FR" sz="2400" dirty="0"/>
          </a:p>
        </p:txBody>
      </p:sp>
      <p:pic>
        <p:nvPicPr>
          <p:cNvPr id="20" name="Picture 2">
            <a:hlinkClick r:id="rId7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9622" y="5474486"/>
            <a:ext cx="96837" cy="9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Bouton d'action : Fin 3">
            <a:hlinkClick r:id="rId8" action="ppaction://hlinksldjump" highlightClick="1"/>
          </p:cNvPr>
          <p:cNvSpPr/>
          <p:nvPr/>
        </p:nvSpPr>
        <p:spPr>
          <a:xfrm>
            <a:off x="8532440" y="6381328"/>
            <a:ext cx="360040" cy="216024"/>
          </a:xfrm>
          <a:prstGeom prst="actionButtonEn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68254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2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448" y="6341334"/>
            <a:ext cx="446410" cy="446410"/>
          </a:xfrm>
          <a:prstGeom prst="rect">
            <a:avLst/>
          </a:prstGeom>
        </p:spPr>
      </p:pic>
      <p:cxnSp>
        <p:nvCxnSpPr>
          <p:cNvPr id="5" name="Connecteur droit 4"/>
          <p:cNvCxnSpPr/>
          <p:nvPr/>
        </p:nvCxnSpPr>
        <p:spPr>
          <a:xfrm flipH="1">
            <a:off x="3851920" y="0"/>
            <a:ext cx="1368152" cy="686572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467544" y="330264"/>
            <a:ext cx="4495444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sz="4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 Rounded MT Bold" panose="020F0704030504030204" pitchFamily="34" charset="0"/>
              </a:rPr>
              <a:t>Jeux Triple A</a:t>
            </a:r>
            <a:endParaRPr lang="fr-FR" sz="48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375129" y="404664"/>
            <a:ext cx="3121367" cy="830997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sz="4800" b="1" spc="50" dirty="0" smtClean="0">
                <a:ln w="11430">
                  <a:solidFill>
                    <a:schemeClr val="tx1"/>
                  </a:solidFill>
                </a:ln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 Rounded MT Bold" panose="020F0704030504030204" pitchFamily="34" charset="0"/>
              </a:rPr>
              <a:t>Jeux Indé</a:t>
            </a:r>
            <a:endParaRPr lang="fr-FR" sz="4800" b="1" spc="50" dirty="0">
              <a:ln w="11430">
                <a:solidFill>
                  <a:schemeClr val="tx1"/>
                </a:solidFill>
              </a:ln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5361096" y="1973154"/>
            <a:ext cx="3528392" cy="338554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sz="2000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</a:t>
            </a:r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Petite équipe</a:t>
            </a:r>
          </a:p>
          <a:p>
            <a:endParaRPr lang="fr-FR" b="1" spc="50" dirty="0" smtClean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-Pas financé par un éditeur</a:t>
            </a:r>
          </a:p>
          <a:p>
            <a:endParaRPr lang="fr-FR" b="1" spc="50" dirty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-Peu ou absence de marketing</a:t>
            </a:r>
          </a:p>
          <a:p>
            <a:endParaRPr lang="fr-FR" b="1" spc="50" dirty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-Souvent financé en </a:t>
            </a:r>
            <a:r>
              <a:rPr lang="fr-FR" b="1" spc="50" dirty="0" err="1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Kickstarter</a:t>
            </a:r>
            <a:endParaRPr lang="fr-FR" b="1" spc="50" dirty="0" smtClean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endParaRPr lang="fr-FR" b="1" spc="50" dirty="0" smtClean="0">
              <a:ln w="11430"/>
              <a:solidFill>
                <a:srgbClr val="92D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 smtClean="0">
                <a:ln w="11430"/>
                <a:solidFill>
                  <a:srgbClr val="92D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-Souvent destiné à une « niche » de consommateur</a:t>
            </a:r>
          </a:p>
          <a:p>
            <a:endParaRPr lang="fr-FR" sz="16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endParaRPr lang="fr-FR" sz="16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467544" y="1412776"/>
            <a:ext cx="3528392" cy="452431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fr-FR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-Editeur majeur</a:t>
            </a:r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(Sony ,Ubisoft</a:t>
            </a:r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, Rockstar, Blizzard/Activision,</a:t>
            </a: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EA, Bethesda …)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-Equipe conséquente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-Marketing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-Attendu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-Large public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fr-FR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-Gros budget ( 50 à 300M de dollars) </a:t>
            </a:r>
          </a:p>
          <a:p>
            <a:endParaRPr lang="fr-FR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4942693"/>
            <a:ext cx="1810634" cy="1810634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27" y="5835710"/>
            <a:ext cx="2553625" cy="72882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861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22" y="476672"/>
            <a:ext cx="2021210" cy="158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2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5517232"/>
            <a:ext cx="1924828" cy="895712"/>
          </a:xfrm>
          <a:prstGeom prst="rect">
            <a:avLst/>
          </a:prstGeom>
        </p:spPr>
      </p:pic>
      <p:pic>
        <p:nvPicPr>
          <p:cNvPr id="2" name="Image 1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728" b="95161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513" y="5441091"/>
            <a:ext cx="1098703" cy="1047993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3779912" y="1593485"/>
            <a:ext cx="2061117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r>
              <a:rPr lang="fr-FR" b="1" dirty="0" smtClean="0">
                <a:ln>
                  <a:prstDash val="solid"/>
                </a:ln>
                <a:gradFill rotWithShape="1">
                  <a:gsLst>
                    <a:gs pos="0">
                      <a:schemeClr val="accent4">
                        <a:tint val="70000"/>
                        <a:satMod val="200000"/>
                      </a:schemeClr>
                    </a:gs>
                    <a:gs pos="40000">
                      <a:schemeClr val="accent4">
                        <a:tint val="90000"/>
                        <a:satMod val="130000"/>
                      </a:schemeClr>
                    </a:gs>
                    <a:gs pos="50000">
                      <a:schemeClr val="accent4">
                        <a:tint val="90000"/>
                        <a:satMod val="130000"/>
                      </a:schemeClr>
                    </a:gs>
                    <a:gs pos="68000">
                      <a:schemeClr val="accent4">
                        <a:tint val="90000"/>
                        <a:satMod val="130000"/>
                      </a:schemeClr>
                    </a:gs>
                    <a:gs pos="100000">
                      <a:schemeClr val="accent4">
                        <a:tint val="70000"/>
                        <a:satMod val="200000"/>
                      </a:schemeClr>
                    </a:gs>
                  </a:gsLst>
                  <a:lin ang="5400000"/>
                </a:gra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API   Moteur de jeu</a:t>
            </a:r>
            <a:endParaRPr lang="fr-FR" b="1" dirty="0">
              <a:ln>
                <a:prstDash val="solid"/>
              </a:ln>
              <a:gradFill rotWithShape="1">
                <a:gsLst>
                  <a:gs pos="0">
                    <a:schemeClr val="accent4">
                      <a:tint val="70000"/>
                      <a:satMod val="200000"/>
                    </a:schemeClr>
                  </a:gs>
                  <a:gs pos="40000">
                    <a:schemeClr val="accent4">
                      <a:tint val="90000"/>
                      <a:satMod val="130000"/>
                    </a:schemeClr>
                  </a:gs>
                  <a:gs pos="50000">
                    <a:schemeClr val="accent4">
                      <a:tint val="90000"/>
                      <a:satMod val="130000"/>
                    </a:schemeClr>
                  </a:gs>
                  <a:gs pos="68000">
                    <a:schemeClr val="accent4">
                      <a:tint val="90000"/>
                      <a:satMod val="130000"/>
                    </a:schemeClr>
                  </a:gs>
                  <a:gs pos="100000">
                    <a:schemeClr val="accent4">
                      <a:tint val="70000"/>
                      <a:satMod val="200000"/>
                    </a:schemeClr>
                  </a:gs>
                </a:gsLst>
                <a:lin ang="5400000"/>
              </a:gra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4346684" y="3114696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n>
                  <a:prstDash val="solid"/>
                </a:ln>
                <a:gradFill rotWithShape="1">
                  <a:gsLst>
                    <a:gs pos="0">
                      <a:schemeClr val="accent4">
                        <a:tint val="70000"/>
                        <a:satMod val="200000"/>
                      </a:schemeClr>
                    </a:gs>
                    <a:gs pos="40000">
                      <a:schemeClr val="accent4">
                        <a:tint val="90000"/>
                        <a:satMod val="130000"/>
                      </a:schemeClr>
                    </a:gs>
                    <a:gs pos="50000">
                      <a:schemeClr val="accent4">
                        <a:tint val="90000"/>
                        <a:satMod val="130000"/>
                      </a:schemeClr>
                    </a:gs>
                    <a:gs pos="68000">
                      <a:schemeClr val="accent4">
                        <a:tint val="90000"/>
                        <a:satMod val="130000"/>
                      </a:schemeClr>
                    </a:gs>
                    <a:gs pos="100000">
                      <a:schemeClr val="accent4">
                        <a:tint val="70000"/>
                        <a:satMod val="200000"/>
                      </a:schemeClr>
                    </a:gs>
                  </a:gsLst>
                  <a:lin ang="5400000"/>
                </a:gra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BASIC </a:t>
            </a:r>
            <a:r>
              <a:rPr lang="fr-FR" b="1" dirty="0">
                <a:ln>
                  <a:prstDash val="solid"/>
                </a:ln>
                <a:gradFill rotWithShape="1">
                  <a:gsLst>
                    <a:gs pos="0">
                      <a:schemeClr val="accent4">
                        <a:tint val="70000"/>
                        <a:satMod val="200000"/>
                      </a:schemeClr>
                    </a:gs>
                    <a:gs pos="40000">
                      <a:schemeClr val="accent4">
                        <a:tint val="90000"/>
                        <a:satMod val="130000"/>
                      </a:schemeClr>
                    </a:gs>
                    <a:gs pos="50000">
                      <a:schemeClr val="accent4">
                        <a:tint val="90000"/>
                        <a:satMod val="130000"/>
                      </a:schemeClr>
                    </a:gs>
                    <a:gs pos="68000">
                      <a:schemeClr val="accent4">
                        <a:tint val="90000"/>
                        <a:satMod val="130000"/>
                      </a:schemeClr>
                    </a:gs>
                    <a:gs pos="100000">
                      <a:schemeClr val="accent4">
                        <a:tint val="70000"/>
                        <a:satMod val="200000"/>
                      </a:schemeClr>
                    </a:gs>
                  </a:gsLst>
                  <a:lin ang="5400000"/>
                </a:gra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  <a:sym typeface="Wingdings" panose="05000000000000000000" pitchFamily="2" charset="2"/>
              </a:rPr>
              <a:t> C</a:t>
            </a:r>
            <a:endParaRPr lang="fr-FR" b="1" dirty="0">
              <a:ln>
                <a:prstDash val="solid"/>
              </a:ln>
              <a:gradFill rotWithShape="1">
                <a:gsLst>
                  <a:gs pos="0">
                    <a:schemeClr val="accent4">
                      <a:tint val="70000"/>
                      <a:satMod val="200000"/>
                    </a:schemeClr>
                  </a:gs>
                  <a:gs pos="40000">
                    <a:schemeClr val="accent4">
                      <a:tint val="90000"/>
                      <a:satMod val="130000"/>
                    </a:schemeClr>
                  </a:gs>
                  <a:gs pos="50000">
                    <a:schemeClr val="accent4">
                      <a:tint val="90000"/>
                      <a:satMod val="130000"/>
                    </a:schemeClr>
                  </a:gs>
                  <a:gs pos="68000">
                    <a:schemeClr val="accent4">
                      <a:tint val="90000"/>
                      <a:satMod val="130000"/>
                    </a:schemeClr>
                  </a:gs>
                  <a:gs pos="100000">
                    <a:schemeClr val="accent4">
                      <a:tint val="70000"/>
                      <a:satMod val="200000"/>
                    </a:schemeClr>
                  </a:gs>
                </a:gsLst>
                <a:lin ang="5400000"/>
              </a:gra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4096836" y="3792739"/>
            <a:ext cx="504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n>
                  <a:prstDash val="solid"/>
                </a:ln>
                <a:gradFill rotWithShape="1">
                  <a:gsLst>
                    <a:gs pos="0">
                      <a:schemeClr val="accent4">
                        <a:tint val="70000"/>
                        <a:satMod val="200000"/>
                      </a:schemeClr>
                    </a:gs>
                    <a:gs pos="40000">
                      <a:schemeClr val="accent4">
                        <a:tint val="90000"/>
                        <a:satMod val="130000"/>
                      </a:schemeClr>
                    </a:gs>
                    <a:gs pos="50000">
                      <a:schemeClr val="accent4">
                        <a:tint val="90000"/>
                        <a:satMod val="130000"/>
                      </a:schemeClr>
                    </a:gs>
                    <a:gs pos="68000">
                      <a:schemeClr val="accent4">
                        <a:tint val="90000"/>
                        <a:satMod val="130000"/>
                      </a:schemeClr>
                    </a:gs>
                    <a:gs pos="100000">
                      <a:schemeClr val="accent4">
                        <a:tint val="70000"/>
                        <a:satMod val="200000"/>
                      </a:schemeClr>
                    </a:gs>
                  </a:gsLst>
                  <a:lin ang="5400000"/>
                </a:gra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Langage de programmation /  langage de script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4706724" y="2338304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n>
                  <a:prstDash val="solid"/>
                </a:ln>
                <a:gradFill rotWithShape="1">
                  <a:gsLst>
                    <a:gs pos="0">
                      <a:schemeClr val="accent4">
                        <a:tint val="70000"/>
                        <a:satMod val="200000"/>
                      </a:schemeClr>
                    </a:gs>
                    <a:gs pos="40000">
                      <a:schemeClr val="accent4">
                        <a:tint val="90000"/>
                        <a:satMod val="130000"/>
                      </a:schemeClr>
                    </a:gs>
                    <a:gs pos="50000">
                      <a:schemeClr val="accent4">
                        <a:tint val="90000"/>
                        <a:satMod val="130000"/>
                      </a:schemeClr>
                    </a:gs>
                    <a:gs pos="68000">
                      <a:schemeClr val="accent4">
                        <a:tint val="90000"/>
                        <a:satMod val="130000"/>
                      </a:schemeClr>
                    </a:gs>
                    <a:gs pos="100000">
                      <a:schemeClr val="accent4">
                        <a:tint val="70000"/>
                        <a:satMod val="200000"/>
                      </a:schemeClr>
                    </a:gs>
                  </a:gsLst>
                  <a:lin ang="5400000"/>
                </a:gra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Langage assembleur</a:t>
            </a:r>
          </a:p>
        </p:txBody>
      </p:sp>
    </p:spTree>
    <p:extLst>
      <p:ext uri="{BB962C8B-B14F-4D97-AF65-F5344CB8AC3E}">
        <p14:creationId xmlns:p14="http://schemas.microsoft.com/office/powerpoint/2010/main" val="274800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16423" y="2631057"/>
            <a:ext cx="5898697" cy="158417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429" b="94000" l="5000" r="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277" y="3826562"/>
            <a:ext cx="2187963" cy="2552623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>
                        <a14:foregroundMark x1="50000" y1="80286" x2="53000" y2="86857"/>
                        <a14:foregroundMark x1="35667" y1="18000" x2="31667" y2="14857"/>
                        <a14:foregroundMark x1="70333" y1="21714" x2="71667" y2="20000"/>
                        <a14:foregroundMark x1="66667" y1="51143" x2="69000" y2="471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16" y="4068237"/>
            <a:ext cx="2197166" cy="2563361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1601389"/>
            <a:ext cx="1593373" cy="1821756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681" y="2308619"/>
            <a:ext cx="1524003" cy="1524003"/>
          </a:xfrm>
          <a:prstGeom prst="rect">
            <a:avLst/>
          </a:prstGeom>
        </p:spPr>
      </p:pic>
      <p:pic>
        <p:nvPicPr>
          <p:cNvPr id="5" name="Image 4">
            <a:hlinkClick r:id="rId12" action="ppaction://hlinksldjump"/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4007" y="3237908"/>
            <a:ext cx="1511617" cy="1055187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23528" y="327561"/>
            <a:ext cx="3960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cap="all" dirty="0" smtClean="0">
                <a:ln w="9000" cmpd="sng">
                  <a:solidFill>
                    <a:srgbClr val="002060"/>
                  </a:solidFill>
                  <a:prstDash val="solid"/>
                </a:ln>
                <a:solidFill>
                  <a:srgbClr val="FF0000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  <a:reflection blurRad="12700" stA="28000" endPos="45000" dist="1000" dir="5400000" sy="-100000" algn="bl" rotWithShape="0"/>
                </a:effectLst>
              </a:rPr>
              <a:t>Les étapes ?</a:t>
            </a:r>
            <a:endParaRPr lang="fr-FR" sz="4400" b="1" cap="all" dirty="0">
              <a:ln w="9000" cmpd="sng">
                <a:solidFill>
                  <a:srgbClr val="002060"/>
                </a:solidFill>
                <a:prstDash val="solid"/>
              </a:ln>
              <a:solidFill>
                <a:srgbClr val="FF0000"/>
              </a:solidFill>
              <a:effectLst>
                <a:glow rad="101600">
                  <a:schemeClr val="accent6">
                    <a:satMod val="175000"/>
                    <a:alpha val="40000"/>
                  </a:schemeClr>
                </a:glow>
                <a:reflection blurRad="12700" stA="28000" endPos="45000" dist="1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1717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5733256"/>
            <a:ext cx="288032" cy="28803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191" y="4869160"/>
            <a:ext cx="761301" cy="76130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20272" y="5877272"/>
            <a:ext cx="613228" cy="61322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5204370"/>
            <a:ext cx="898442" cy="668682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8824" b="82353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528" y="116632"/>
            <a:ext cx="1025649" cy="1025649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1343152" y="167791"/>
            <a:ext cx="5616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b="1" spc="200" dirty="0" smtClean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tx2">
                    <a:lumMod val="60000"/>
                    <a:lumOff val="4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  <a:latin typeface="Cooper Black" panose="0208090404030B020404" pitchFamily="18" charset="0"/>
              </a:rPr>
              <a:t>Conclusion</a:t>
            </a:r>
            <a:endParaRPr lang="fr-FR" sz="5400" b="1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tx2">
                  <a:lumMod val="60000"/>
                  <a:lumOff val="40000"/>
                  <a:alpha val="50000"/>
                </a:schemeClr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  <a:latin typeface="Cooper Black" panose="0208090404030B020404" pitchFamily="18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072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1023641"/>
            <a:ext cx="864096" cy="85943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3230572"/>
            <a:ext cx="737676" cy="737676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087" y="1453359"/>
            <a:ext cx="807725" cy="114228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756" y="2564904"/>
            <a:ext cx="589140" cy="54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68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c5dec5d7-088b-4e27-b20d-5643de5b6136" Revision="1" Stencil="System.MyShapes" StencilVersion="1.0"/>
</Control>
</file>

<file path=customXml/item2.xml><?xml version="1.0" encoding="utf-8"?>
<Control xmlns="http://schemas.microsoft.com/VisualStudio/2011/storyboarding/control">
  <Id Name="System.Storyboarding.Common.MousePointer" Revision="1" Stencil="System.Storyboarding.Common" StencilVersion="0.1"/>
</Control>
</file>

<file path=customXml/itemProps1.xml><?xml version="1.0" encoding="utf-8"?>
<ds:datastoreItem xmlns:ds="http://schemas.openxmlformats.org/officeDocument/2006/customXml" ds:itemID="{868CB8EA-D0BF-42EF-9F5D-DDF69142C4E1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F4382D81-18AF-4375-954D-430C909A9ED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166</Words>
  <Application>Microsoft Office PowerPoint</Application>
  <PresentationFormat>Affichage à l'écran (4:3)</PresentationFormat>
  <Paragraphs>54</Paragraphs>
  <Slides>10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1" baseType="lpstr">
      <vt:lpstr>Thème Office</vt:lpstr>
      <vt:lpstr>Les Jeux Vidéo</vt:lpstr>
      <vt:lpstr>Présentation PowerPoint</vt:lpstr>
      <vt:lpstr>Que vous évoque un jeu vidéo?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Jeux Vidéo</dc:title>
  <dc:creator>CRM</dc:creator>
  <cp:lastModifiedBy>crouzet</cp:lastModifiedBy>
  <cp:revision>86</cp:revision>
  <dcterms:created xsi:type="dcterms:W3CDTF">2020-01-28T15:39:29Z</dcterms:created>
  <dcterms:modified xsi:type="dcterms:W3CDTF">2020-02-28T09:42:07Z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